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301" r:id="rId4"/>
    <p:sldId id="277" r:id="rId5"/>
    <p:sldId id="302" r:id="rId6"/>
    <p:sldId id="303" r:id="rId7"/>
    <p:sldId id="304" r:id="rId8"/>
    <p:sldId id="305" r:id="rId9"/>
    <p:sldId id="306" r:id="rId10"/>
    <p:sldId id="307" r:id="rId11"/>
    <p:sldId id="281" r:id="rId12"/>
    <p:sldId id="282" r:id="rId13"/>
    <p:sldId id="285" r:id="rId14"/>
    <p:sldId id="289" r:id="rId15"/>
    <p:sldId id="294" r:id="rId16"/>
  </p:sldIdLst>
  <p:sldSz cx="12192000" cy="6858000"/>
  <p:notesSz cx="6858000" cy="9144000"/>
  <p:embeddedFontLst>
    <p:embeddedFont>
      <p:font typeface="Bitter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20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8155520c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a8155520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717c93b4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1717c93b4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719af42ce6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1719af42ce6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719af42ce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1719af42ce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7220992b9a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17220992b9a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220992b9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7220992b9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725bb4b0d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725bb4b0d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98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725bb4b0d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1725bb4b0d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719af42ce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719af42ce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87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719af42ce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719af42ce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09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719af42ce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719af42ce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73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719af42ce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719af42ce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1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719af42ce6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719af42ce6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9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app.idaciti.com/login" TargetMode="External"/><Relationship Id="rId4" Type="http://schemas.openxmlformats.org/officeDocument/2006/relationships/hyperlink" Target="https://app.iriscarbon.com/Home/DashBoard/#/home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uthinaccounting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ata-z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nnualreviews.org/doi/abs/10.1146/annurev-financial-110921-02205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3708" t="10252" r="2536" b="3824"/>
          <a:stretch/>
        </p:blipFill>
        <p:spPr>
          <a:xfrm>
            <a:off x="1438183" y="488270"/>
            <a:ext cx="9330431" cy="69689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 rot="5400000">
            <a:off x="137603" y="-137605"/>
            <a:ext cx="4341181" cy="4616388"/>
          </a:xfrm>
          <a:prstGeom prst="rtTriangle">
            <a:avLst/>
          </a:prstGeom>
          <a:solidFill>
            <a:schemeClr val="dk1">
              <a:alpha val="77647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1" y="140331"/>
            <a:ext cx="12192000" cy="6858000"/>
          </a:xfrm>
          <a:prstGeom prst="rect">
            <a:avLst/>
          </a:prstGeom>
          <a:solidFill>
            <a:schemeClr val="dk1">
              <a:alpha val="4196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5480" y="1444036"/>
            <a:ext cx="7410130" cy="22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i="1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Christine Kuglin JD, LLM, CPA, CFE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Director - Truth in Accounting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Daniels College of Business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School of Accountancy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University of Denver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Christine.Kuglin@du.edu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1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495" y="6312508"/>
            <a:ext cx="405161" cy="40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7231" y="6320349"/>
            <a:ext cx="389477" cy="38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2878" y="6372135"/>
            <a:ext cx="405502" cy="3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9753" y="6338992"/>
            <a:ext cx="362105" cy="3621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1869173" y="6348337"/>
            <a:ext cx="23437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TruthinAccounting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594667" y="6362543"/>
            <a:ext cx="14618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@truthinacct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701858" y="6362543"/>
            <a:ext cx="14381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@truthinacct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8836708" y="6379115"/>
            <a:ext cx="22726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Truth in Accounting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25" y="1253163"/>
            <a:ext cx="1957649" cy="110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200" y="0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8175" y="184575"/>
            <a:ext cx="2377440" cy="5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CC306539-BCAD-10D1-3D1F-39EB61964D1C}"/>
              </a:ext>
            </a:extLst>
          </p:cNvPr>
          <p:cNvSpPr txBox="1"/>
          <p:nvPr/>
        </p:nvSpPr>
        <p:spPr>
          <a:xfrm>
            <a:off x="3987436" y="2597997"/>
            <a:ext cx="7410130" cy="226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i="1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Amy Cardillo, CPA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Senior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Leturer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of Accounting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Metropolitan State University of Denver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1" dirty="0">
              <a:solidFill>
                <a:schemeClr val="bg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1C275-5E4D-400B-8DCE-03079A71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a Sample Lesson Plan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83A60-898B-4784-A319-E9576EE27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lesson plans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collect and forward to everyone for classroom use</a:t>
            </a:r>
          </a:p>
        </p:txBody>
      </p:sp>
      <p:pic>
        <p:nvPicPr>
          <p:cNvPr id="1026" name="Picture 2" descr="accounting lesson plan">
            <a:extLst>
              <a:ext uri="{FF2B5EF4-FFF2-40B4-BE49-F238E27FC236}">
                <a16:creationId xmlns:a16="http://schemas.microsoft.com/office/drawing/2014/main" id="{1F1A7A39-9001-4785-AE72-4ED8604162B5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4;p38">
            <a:extLst>
              <a:ext uri="{FF2B5EF4-FFF2-40B4-BE49-F238E27FC236}">
                <a16:creationId xmlns:a16="http://schemas.microsoft.com/office/drawing/2014/main" id="{90AA4018-DF2F-4D02-AE92-0A9550F99ECD}"/>
              </a:ext>
            </a:extLst>
          </p:cNvPr>
          <p:cNvSpPr/>
          <p:nvPr/>
        </p:nvSpPr>
        <p:spPr>
          <a:xfrm rot="5400000" flipH="1">
            <a:off x="-401875" y="3742106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375;p38">
            <a:extLst>
              <a:ext uri="{FF2B5EF4-FFF2-40B4-BE49-F238E27FC236}">
                <a16:creationId xmlns:a16="http://schemas.microsoft.com/office/drawing/2014/main" id="{79F22282-6E55-4A30-8709-79376BAA70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82;p47">
            <a:extLst>
              <a:ext uri="{FF2B5EF4-FFF2-40B4-BE49-F238E27FC236}">
                <a16:creationId xmlns:a16="http://schemas.microsoft.com/office/drawing/2014/main" id="{D4C810ED-1E55-496F-AE8D-DCC9737665B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71;p38">
            <a:extLst>
              <a:ext uri="{FF2B5EF4-FFF2-40B4-BE49-F238E27FC236}">
                <a16:creationId xmlns:a16="http://schemas.microsoft.com/office/drawing/2014/main" id="{B7CFD0AC-6F50-4AAA-824A-CB32850E59A4}"/>
              </a:ext>
            </a:extLst>
          </p:cNvPr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372;p38">
            <a:extLst>
              <a:ext uri="{FF2B5EF4-FFF2-40B4-BE49-F238E27FC236}">
                <a16:creationId xmlns:a16="http://schemas.microsoft.com/office/drawing/2014/main" id="{6D2D0742-4C40-40DE-8F56-C8711F2412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41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8"/>
          <p:cNvSpPr>
            <a:spLocks noGrp="1"/>
          </p:cNvSpPr>
          <p:nvPr>
            <p:ph type="pic" idx="2"/>
          </p:nvPr>
        </p:nvSpPr>
        <p:spPr>
          <a:xfrm>
            <a:off x="839825" y="1617825"/>
            <a:ext cx="9456900" cy="42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XBRL is a machine readable, standards-based way to communicate and exchange business information between business systems.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8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8512" y="383389"/>
            <a:ext cx="6670151" cy="13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9775" y="3069450"/>
            <a:ext cx="2833150" cy="31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 txBox="1">
            <a:spLocks noGrp="1"/>
          </p:cNvSpPr>
          <p:nvPr>
            <p:ph type="title"/>
          </p:nvPr>
        </p:nvSpPr>
        <p:spPr>
          <a:xfrm>
            <a:off x="839825" y="457200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/>
              <a:t>Taxonomy</a:t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7875" y="1810757"/>
            <a:ext cx="404812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DA662-51EA-8EB1-CA8E-0A0D918CF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59" y="2433637"/>
            <a:ext cx="393382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2"/>
          <p:cNvSpPr txBox="1">
            <a:spLocks noGrp="1"/>
          </p:cNvSpPr>
          <p:nvPr>
            <p:ph type="title"/>
          </p:nvPr>
        </p:nvSpPr>
        <p:spPr>
          <a:xfrm>
            <a:off x="839825" y="457200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Generation - Inline</a:t>
            </a:r>
            <a:endParaRPr/>
          </a:p>
        </p:txBody>
      </p:sp>
      <p:sp>
        <p:nvSpPr>
          <p:cNvPr id="420" name="Google Shape;420;p42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4204" y="1926675"/>
            <a:ext cx="6603600" cy="3242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6"/>
          <p:cNvSpPr txBox="1">
            <a:spLocks noGrp="1"/>
          </p:cNvSpPr>
          <p:nvPr>
            <p:ph type="title"/>
          </p:nvPr>
        </p:nvSpPr>
        <p:spPr>
          <a:xfrm>
            <a:off x="782675" y="1145963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Governments Using XBRL</a:t>
            </a:r>
            <a:br>
              <a:rPr lang="en-US" dirty="0"/>
            </a:br>
            <a:r>
              <a:rPr lang="en-US" dirty="0">
                <a:hlinkClick r:id="rId4"/>
              </a:rPr>
              <a:t>https://app.iriscarbon.com/Home/DashBoard/#/home</a:t>
            </a:r>
            <a:br>
              <a:rPr lang="en-US" dirty="0"/>
            </a:br>
            <a:r>
              <a:rPr lang="en-US" dirty="0">
                <a:hlinkClick r:id="rId5"/>
              </a:rPr>
              <a:t>https://app.idaciti.com/login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68" name="Google Shape;468;p46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80" y="2237312"/>
            <a:ext cx="4284107" cy="21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6429" y="3792125"/>
            <a:ext cx="54768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51"/>
          <p:cNvPicPr preferRelativeResize="0"/>
          <p:nvPr/>
        </p:nvPicPr>
        <p:blipFill rotWithShape="1">
          <a:blip r:embed="rId3">
            <a:alphaModFix/>
          </a:blip>
          <a:srcRect l="3703" t="10250" r="2540" b="3823"/>
          <a:stretch/>
        </p:blipFill>
        <p:spPr>
          <a:xfrm>
            <a:off x="1438183" y="488270"/>
            <a:ext cx="9330432" cy="696896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1"/>
          <p:cNvSpPr/>
          <p:nvPr/>
        </p:nvSpPr>
        <p:spPr>
          <a:xfrm rot="5400000">
            <a:off x="137538" y="-137551"/>
            <a:ext cx="4341300" cy="4616400"/>
          </a:xfrm>
          <a:prstGeom prst="rtTriangle">
            <a:avLst/>
          </a:prstGeom>
          <a:solidFill>
            <a:schemeClr val="dk1">
              <a:alpha val="77650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1"/>
          <p:cNvSpPr/>
          <p:nvPr/>
        </p:nvSpPr>
        <p:spPr>
          <a:xfrm>
            <a:off x="-7275" y="987"/>
            <a:ext cx="12192000" cy="6858000"/>
          </a:xfrm>
          <a:prstGeom prst="rect">
            <a:avLst/>
          </a:prstGeom>
          <a:solidFill>
            <a:schemeClr val="dk1">
              <a:alpha val="4196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51"/>
          <p:cNvSpPr txBox="1"/>
          <p:nvPr/>
        </p:nvSpPr>
        <p:spPr>
          <a:xfrm>
            <a:off x="1178705" y="1758099"/>
            <a:ext cx="106842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www.truthinaccounting.org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www.data-z.org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Christine.Kuglin@du.edu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Amy Cardillo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i="1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526" name="Google Shape;52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495" y="6312508"/>
            <a:ext cx="405161" cy="40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7231" y="6320349"/>
            <a:ext cx="389477" cy="38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2878" y="6372135"/>
            <a:ext cx="405502" cy="3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9753" y="6338992"/>
            <a:ext cx="362105" cy="36210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1"/>
          <p:cNvSpPr txBox="1"/>
          <p:nvPr/>
        </p:nvSpPr>
        <p:spPr>
          <a:xfrm>
            <a:off x="1869173" y="6348337"/>
            <a:ext cx="23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TruthinAccounting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51"/>
          <p:cNvSpPr txBox="1"/>
          <p:nvPr/>
        </p:nvSpPr>
        <p:spPr>
          <a:xfrm>
            <a:off x="4594667" y="6362543"/>
            <a:ext cx="146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@truthinacct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2" name="Google Shape;532;p51"/>
          <p:cNvSpPr txBox="1"/>
          <p:nvPr/>
        </p:nvSpPr>
        <p:spPr>
          <a:xfrm>
            <a:off x="6701858" y="6362543"/>
            <a:ext cx="14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@truthinacct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3" name="Google Shape;533;p51"/>
          <p:cNvSpPr txBox="1"/>
          <p:nvPr/>
        </p:nvSpPr>
        <p:spPr>
          <a:xfrm>
            <a:off x="8836708" y="6379115"/>
            <a:ext cx="227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Truth in Accounting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4" name="Google Shape;534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25" y="1253163"/>
            <a:ext cx="1957649" cy="110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200" y="0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8175" y="184575"/>
            <a:ext cx="2377440" cy="57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>
            <a:spLocks noGrp="1"/>
          </p:cNvSpPr>
          <p:nvPr>
            <p:ph type="pic" idx="2"/>
          </p:nvPr>
        </p:nvSpPr>
        <p:spPr>
          <a:xfrm>
            <a:off x="1385552" y="1543644"/>
            <a:ext cx="9456900" cy="42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2400" dirty="0"/>
              <a:t>Financial States of the States, Cities and Federal Government</a:t>
            </a: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2400" dirty="0"/>
              <a:t>Customized Reports</a:t>
            </a: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2400" dirty="0"/>
              <a:t>Transparency Report</a:t>
            </a: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2400" dirty="0"/>
              <a:t>Education articles</a:t>
            </a: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2400" dirty="0"/>
              <a:t>Data-Z.org</a:t>
            </a: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2400" dirty="0"/>
              <a:t>Data Modernization in Governmental Reporting</a:t>
            </a:r>
          </a:p>
          <a:p>
            <a:pPr lvl="1" indent="-431800">
              <a:spcBef>
                <a:spcPts val="1000"/>
              </a:spcBef>
              <a:buSzPts val="3200"/>
              <a:buChar char="●"/>
            </a:pPr>
            <a:r>
              <a:rPr lang="en-US" sz="2400" dirty="0"/>
              <a:t>Financial Data Transparency Act Dec. 2022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194560" cy="526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1B3BA8-6623-A4FB-9D75-50769B2BD904}"/>
              </a:ext>
            </a:extLst>
          </p:cNvPr>
          <p:cNvSpPr txBox="1"/>
          <p:nvPr/>
        </p:nvSpPr>
        <p:spPr>
          <a:xfrm>
            <a:off x="190831" y="404939"/>
            <a:ext cx="11593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Bitter"/>
                <a:ea typeface="Bitter"/>
                <a:cs typeface="Bitter"/>
                <a:sym typeface="Bitter"/>
              </a:rPr>
              <a:t>Truth in Accounting 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Bitter"/>
                <a:ea typeface="Bitter"/>
                <a:cs typeface="Bitter"/>
                <a:sym typeface="Bitter"/>
              </a:rPr>
              <a:t>examines the data produced by governments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194560" cy="52633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/>
        </p:nvSpPr>
        <p:spPr>
          <a:xfrm>
            <a:off x="379375" y="597779"/>
            <a:ext cx="9105000" cy="147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4400" dirty="0">
                <a:hlinkClick r:id="rId6"/>
              </a:rPr>
              <a:t>https://www.truthinaccounting.org/</a:t>
            </a:r>
            <a:r>
              <a:rPr lang="en-US" sz="4400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17" name="Google Shape;317;p33"/>
          <p:cNvCxnSpPr/>
          <p:nvPr/>
        </p:nvCxnSpPr>
        <p:spPr>
          <a:xfrm>
            <a:off x="0" y="141547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087C975-61C4-B1FC-FADD-40A96E1DF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9603" y="1506894"/>
            <a:ext cx="3699757" cy="5337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D5547-C7D5-EF18-83DC-CFC1F31C3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597" y="1984398"/>
            <a:ext cx="3878762" cy="41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194560" cy="52633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4">
            <a:hlinkClick r:id="rId6"/>
          </p:cNvPr>
          <p:cNvSpPr txBox="1"/>
          <p:nvPr/>
        </p:nvSpPr>
        <p:spPr>
          <a:xfrm>
            <a:off x="379375" y="573925"/>
            <a:ext cx="91050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Data-Z.org</a:t>
            </a:r>
            <a:endParaRPr sz="44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329" name="Google Shape;329;p34"/>
          <p:cNvCxnSpPr/>
          <p:nvPr/>
        </p:nvCxnSpPr>
        <p:spPr>
          <a:xfrm>
            <a:off x="0" y="141547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C2A731AA-6BA0-FD64-57D8-28743DC8B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581" y="1415475"/>
            <a:ext cx="8568473" cy="499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839825" y="457200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Charts</a:t>
            </a:r>
            <a:endParaRPr dirty="0"/>
          </a:p>
        </p:txBody>
      </p:sp>
      <p:sp>
        <p:nvSpPr>
          <p:cNvPr id="480" name="Google Shape;480;p47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028C0-CDD4-4385-8663-F46353AB164D}"/>
              </a:ext>
            </a:extLst>
          </p:cNvPr>
          <p:cNvSpPr txBox="1"/>
          <p:nvPr/>
        </p:nvSpPr>
        <p:spPr>
          <a:xfrm>
            <a:off x="585627" y="1378800"/>
            <a:ext cx="11157735" cy="376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Federal Charts:  Charting Federal Assets over the last 10 years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You Try It!</a:t>
            </a:r>
          </a:p>
          <a:p>
            <a:endParaRPr lang="en-US" sz="2400" dirty="0">
              <a:latin typeface="+mj-lt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Plot governmental revenue vs. governmental expenditures from 2012 – 2022.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Where does the primary source data come from?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33333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Plot the US Civilian labor force participation rate last 10 years.  What two years had the highest civilian labor force participation rates?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839825" y="457200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Charts</a:t>
            </a:r>
            <a:endParaRPr dirty="0"/>
          </a:p>
        </p:txBody>
      </p:sp>
      <p:sp>
        <p:nvSpPr>
          <p:cNvPr id="480" name="Google Shape;480;p47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028C0-CDD4-4385-8663-F46353AB164D}"/>
              </a:ext>
            </a:extLst>
          </p:cNvPr>
          <p:cNvSpPr txBox="1"/>
          <p:nvPr/>
        </p:nvSpPr>
        <p:spPr>
          <a:xfrm>
            <a:off x="585627" y="1378800"/>
            <a:ext cx="11157735" cy="384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State Charts:  State and local Tax Revenue per Capital last 10 years for Florida, Texas, and California: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You Try It!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/>
              <a:t>Plot Alaska, Vermont, and Wyoming (most recent 10 years).  Which state has the highest state and local tax revenue per capita? </a:t>
            </a:r>
            <a:endParaRPr lang="en-US" sz="2000" dirty="0">
              <a:solidFill>
                <a:srgbClr val="33333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Male vs. Female Employment (most recent 10 years) for California vs. Texas.  Plot each (hint:  You must do male and female separately as, with the free version, you are unable to plot multiple data series).  Which state has the higher female employment?  Male employment?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Compare your home state with a similar sized state.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839825" y="457200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Charts</a:t>
            </a:r>
            <a:endParaRPr dirty="0"/>
          </a:p>
        </p:txBody>
      </p:sp>
      <p:sp>
        <p:nvSpPr>
          <p:cNvPr id="480" name="Google Shape;480;p47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028C0-CDD4-4385-8663-F46353AB164D}"/>
              </a:ext>
            </a:extLst>
          </p:cNvPr>
          <p:cNvSpPr txBox="1"/>
          <p:nvPr/>
        </p:nvSpPr>
        <p:spPr>
          <a:xfrm>
            <a:off x="585627" y="1378800"/>
            <a:ext cx="11157735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State Charts, continued:  Florida and New York:  Black vs. Hispanic. vs. White employment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You Try It!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ea typeface="Calibri" panose="020F0502020204030204" pitchFamily="34" charset="0"/>
              </a:rPr>
              <a:t>Compare your state with a similar sized state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Compare the quality-of-life index between Hawaii and New Jersey.  What do you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839825" y="457200"/>
            <a:ext cx="10258800" cy="92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Charts</a:t>
            </a:r>
            <a:endParaRPr dirty="0"/>
          </a:p>
        </p:txBody>
      </p:sp>
      <p:sp>
        <p:nvSpPr>
          <p:cNvPr id="480" name="Google Shape;480;p47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028C0-CDD4-4385-8663-F46353AB164D}"/>
              </a:ext>
            </a:extLst>
          </p:cNvPr>
          <p:cNvSpPr txBox="1"/>
          <p:nvPr/>
        </p:nvSpPr>
        <p:spPr>
          <a:xfrm>
            <a:off x="585627" y="1378800"/>
            <a:ext cx="11157735" cy="36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Pensions:  I found a recent journal article about the pension burden in the Annual Review of Financial Economics (online publication date May 17, 2023, journal pub Nov 2023):  </a:t>
            </a:r>
            <a:r>
              <a:rPr lang="en-US" sz="2000" i="1" dirty="0">
                <a:latin typeface="+mj-lt"/>
              </a:rPr>
              <a:t>Trends in State and Local Pension Funds.   </a:t>
            </a:r>
            <a:endParaRPr lang="en-US" sz="2000" dirty="0">
              <a:latin typeface="+mj-lt"/>
            </a:endParaRPr>
          </a:p>
          <a:p>
            <a:r>
              <a:rPr lang="en-US" u="sng" dirty="0">
                <a:hlinkClick r:id="rId6"/>
              </a:rPr>
              <a:t>https://www.annualreviews.org/doi/abs/10.1146/annurev-financial-110921-022054</a:t>
            </a:r>
            <a:endParaRPr lang="en-US" dirty="0"/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I looked up my Home state:  Colorado. 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You Try It!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ea typeface="Calibri" panose="020F0502020204030204" pitchFamily="34" charset="0"/>
              </a:rPr>
              <a:t>Compare Florida, Texas, and California.  Which state has the highest unfunded pension benefits?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Compare with your state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/>
          <p:nvPr/>
        </p:nvSpPr>
        <p:spPr>
          <a:xfrm rot="-5400000">
            <a:off x="9149854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363" y="5538125"/>
            <a:ext cx="2122638" cy="11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839825" y="154666"/>
            <a:ext cx="10258800" cy="81110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Plan (Intro to Governmental Accounting)</a:t>
            </a:r>
            <a:endParaRPr dirty="0"/>
          </a:p>
        </p:txBody>
      </p:sp>
      <p:sp>
        <p:nvSpPr>
          <p:cNvPr id="480" name="Google Shape;480;p47"/>
          <p:cNvSpPr/>
          <p:nvPr/>
        </p:nvSpPr>
        <p:spPr>
          <a:xfrm rot="5400000" flipH="1">
            <a:off x="-400346" y="3837450"/>
            <a:ext cx="3442500" cy="2641800"/>
          </a:xfrm>
          <a:prstGeom prst="rtTriangle">
            <a:avLst/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0" y="5254575"/>
            <a:ext cx="1192856" cy="10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18513"/>
            <a:ext cx="2247900" cy="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028C0-CDD4-4385-8663-F46353AB164D}"/>
              </a:ext>
            </a:extLst>
          </p:cNvPr>
          <p:cNvSpPr txBox="1"/>
          <p:nvPr/>
        </p:nvSpPr>
        <p:spPr>
          <a:xfrm>
            <a:off x="2247899" y="965772"/>
            <a:ext cx="82420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Here is a sample lesson plan I put together using Data Z:</a:t>
            </a:r>
          </a:p>
          <a:p>
            <a:r>
              <a:rPr lang="en-US" sz="1800" dirty="0"/>
              <a:t>1) Define the difference between the US deficit and the US debt</a:t>
            </a:r>
          </a:p>
          <a:p>
            <a:r>
              <a:rPr lang="en-US" sz="1800" dirty="0"/>
              <a:t>2) What does a “balanced budget” mean?</a:t>
            </a:r>
          </a:p>
          <a:p>
            <a:endParaRPr lang="en-US" sz="1800" dirty="0"/>
          </a:p>
          <a:p>
            <a:r>
              <a:rPr lang="en-US" sz="1800" b="1" dirty="0"/>
              <a:t>Activities:</a:t>
            </a:r>
          </a:p>
          <a:p>
            <a:r>
              <a:rPr lang="en-US" sz="1800" dirty="0"/>
              <a:t>1) Balanced Budget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are the federal governmental expenditures?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are the sources of governmental revenue?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If your job was to propose a balanced budget, what would you propose?  </a:t>
            </a:r>
          </a:p>
          <a:p>
            <a:pPr lvl="0"/>
            <a:endParaRPr lang="en-US" sz="1800" dirty="0"/>
          </a:p>
          <a:p>
            <a:r>
              <a:rPr lang="en-US" sz="1800" dirty="0"/>
              <a:t>2) US National debt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is the US national debt?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How much does the US have in unfunded liabilities?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steps do you think should be taken to reign in our national debt?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hurdles do you see for creating a balanced budget and reigning in national debt?  How would you overcome those hurdles?</a:t>
            </a:r>
          </a:p>
          <a:p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660</Words>
  <Application>Microsoft Office PowerPoint</Application>
  <PresentationFormat>Widescreen</PresentationFormat>
  <Paragraphs>90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Cambria</vt:lpstr>
      <vt:lpstr>Calibri</vt:lpstr>
      <vt:lpstr>Bitter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Charts</vt:lpstr>
      <vt:lpstr>Charts</vt:lpstr>
      <vt:lpstr>Charts</vt:lpstr>
      <vt:lpstr>Charts</vt:lpstr>
      <vt:lpstr>Lesson Plan (Intro to Governmental Accounting)</vt:lpstr>
      <vt:lpstr>Create a Sample Lesson Plan</vt:lpstr>
      <vt:lpstr>PowerPoint Presentation</vt:lpstr>
      <vt:lpstr>Taxonomy</vt:lpstr>
      <vt:lpstr>New Generation - Inline</vt:lpstr>
      <vt:lpstr>Governments Using XBRL https://app.iriscarbon.com/Home/DashBoard/#/home https://app.idaciti.com/login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Kuglin</dc:creator>
  <cp:lastModifiedBy>Amy Nicole Cardillo</cp:lastModifiedBy>
  <cp:revision>46</cp:revision>
  <dcterms:modified xsi:type="dcterms:W3CDTF">2023-06-06T18:45:54Z</dcterms:modified>
</cp:coreProperties>
</file>